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5403850" cy="7562850"/>
  <p:notesSz cx="6735763" cy="9866313"/>
  <p:defaultTextStyle>
    <a:defPPr>
      <a:defRPr lang="es-ES"/>
    </a:defPPr>
    <a:lvl1pPr marL="0" algn="l" defTabSz="3672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7265" algn="l" defTabSz="3672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34530" algn="l" defTabSz="3672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01795" algn="l" defTabSz="3672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69060" algn="l" defTabSz="3672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36325" algn="l" defTabSz="3672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203590" algn="l" defTabSz="3672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70856" algn="l" defTabSz="3672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938120" algn="l" defTabSz="3672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3">
          <p15:clr>
            <a:srgbClr val="A4A3A4"/>
          </p15:clr>
        </p15:guide>
        <p15:guide id="2" pos="170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2891"/>
    <a:srgbClr val="FF9C21"/>
    <a:srgbClr val="78DEEC"/>
    <a:srgbClr val="CEB25A"/>
    <a:srgbClr val="20C9E0"/>
    <a:srgbClr val="FF99CC"/>
    <a:srgbClr val="FFCCFF"/>
    <a:srgbClr val="FF3399"/>
    <a:srgbClr val="C74BA4"/>
    <a:srgbClr val="6BDC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3" autoAdjust="0"/>
    <p:restoredTop sz="94624" autoAdjust="0"/>
  </p:normalViewPr>
  <p:slideViewPr>
    <p:cSldViewPr snapToGrid="0" snapToObjects="1">
      <p:cViewPr>
        <p:scale>
          <a:sx n="141" d="100"/>
          <a:sy n="141" d="100"/>
        </p:scale>
        <p:origin x="2490" y="-642"/>
      </p:cViewPr>
      <p:guideLst>
        <p:guide orient="horz" pos="2383"/>
        <p:guide pos="17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15" d="100"/>
        <a:sy n="11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0" y="15"/>
            <a:ext cx="2918831" cy="493315"/>
          </a:xfrm>
          <a:prstGeom prst="rect">
            <a:avLst/>
          </a:prstGeom>
        </p:spPr>
        <p:txBody>
          <a:bodyPr vert="horz" lIns="90513" tIns="45257" rIns="90513" bIns="45257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15387" y="15"/>
            <a:ext cx="2918831" cy="493315"/>
          </a:xfrm>
          <a:prstGeom prst="rect">
            <a:avLst/>
          </a:prstGeom>
        </p:spPr>
        <p:txBody>
          <a:bodyPr vert="horz" lIns="90513" tIns="45257" rIns="90513" bIns="45257" rtlCol="0"/>
          <a:lstStyle>
            <a:lvl1pPr algn="r">
              <a:defRPr sz="1200"/>
            </a:lvl1pPr>
          </a:lstStyle>
          <a:p>
            <a:fld id="{58F3146B-6D0F-A143-A13A-3AC59E84D8D1}" type="datetimeFigureOut">
              <a:rPr lang="es-ES" smtClean="0"/>
              <a:pPr/>
              <a:t>14/11/2023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044700" y="736600"/>
            <a:ext cx="2646363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13" tIns="45257" rIns="90513" bIns="45257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3577" y="4686509"/>
            <a:ext cx="5388610" cy="4439840"/>
          </a:xfrm>
          <a:prstGeom prst="rect">
            <a:avLst/>
          </a:prstGeom>
        </p:spPr>
        <p:txBody>
          <a:bodyPr vert="horz" lIns="90513" tIns="45257" rIns="90513" bIns="45257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0" y="9371303"/>
            <a:ext cx="2918831" cy="493315"/>
          </a:xfrm>
          <a:prstGeom prst="rect">
            <a:avLst/>
          </a:prstGeom>
        </p:spPr>
        <p:txBody>
          <a:bodyPr vert="horz" lIns="90513" tIns="45257" rIns="90513" bIns="45257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15387" y="9371303"/>
            <a:ext cx="2918831" cy="493315"/>
          </a:xfrm>
          <a:prstGeom prst="rect">
            <a:avLst/>
          </a:prstGeom>
        </p:spPr>
        <p:txBody>
          <a:bodyPr vert="horz" lIns="90513" tIns="45257" rIns="90513" bIns="45257" rtlCol="0" anchor="b"/>
          <a:lstStyle>
            <a:lvl1pPr algn="r">
              <a:defRPr sz="1200"/>
            </a:lvl1pPr>
          </a:lstStyle>
          <a:p>
            <a:fld id="{54232358-0B45-D643-94CD-3DA14368F85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1623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72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67265" algn="l" defTabSz="3672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34530" algn="l" defTabSz="3672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01795" algn="l" defTabSz="3672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469060" algn="l" defTabSz="3672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36325" algn="l" defTabSz="3672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03590" algn="l" defTabSz="3672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70856" algn="l" defTabSz="3672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38120" algn="l" defTabSz="3672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32358-0B45-D643-94CD-3DA14368F85F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9842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05290" y="2349388"/>
            <a:ext cx="4593273" cy="1621111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10579" y="4285616"/>
            <a:ext cx="3782696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67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34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017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69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36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03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70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38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14/11/2023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1853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14/11/2023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071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6868" y="4859832"/>
            <a:ext cx="4593273" cy="150206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26868" y="3205459"/>
            <a:ext cx="4593273" cy="1654372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672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3453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0179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6906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3632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20359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57085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9381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14/11/2023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0330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223285" y="1342758"/>
            <a:ext cx="1966401" cy="3800682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2279750" y="1342758"/>
            <a:ext cx="1966401" cy="3800682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14/11/2023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6191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0195" y="302867"/>
            <a:ext cx="4863464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70193" y="1692890"/>
            <a:ext cx="2387640" cy="70551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7265" indent="0">
              <a:buNone/>
              <a:defRPr sz="1600" b="1"/>
            </a:lvl2pPr>
            <a:lvl3pPr marL="734530" indent="0">
              <a:buNone/>
              <a:defRPr sz="1400" b="1"/>
            </a:lvl3pPr>
            <a:lvl4pPr marL="1101795" indent="0">
              <a:buNone/>
              <a:defRPr sz="1300" b="1"/>
            </a:lvl4pPr>
            <a:lvl5pPr marL="1469060" indent="0">
              <a:buNone/>
              <a:defRPr sz="1300" b="1"/>
            </a:lvl5pPr>
            <a:lvl6pPr marL="1836325" indent="0">
              <a:buNone/>
              <a:defRPr sz="1300" b="1"/>
            </a:lvl6pPr>
            <a:lvl7pPr marL="2203590" indent="0">
              <a:buNone/>
              <a:defRPr sz="1300" b="1"/>
            </a:lvl7pPr>
            <a:lvl8pPr marL="2570856" indent="0">
              <a:buNone/>
              <a:defRPr sz="1300" b="1"/>
            </a:lvl8pPr>
            <a:lvl9pPr marL="2938120" indent="0">
              <a:buNone/>
              <a:defRPr sz="13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270193" y="2398404"/>
            <a:ext cx="2387640" cy="4357392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2745081" y="1692890"/>
            <a:ext cx="2388577" cy="70551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7265" indent="0">
              <a:buNone/>
              <a:defRPr sz="1600" b="1"/>
            </a:lvl2pPr>
            <a:lvl3pPr marL="734530" indent="0">
              <a:buNone/>
              <a:defRPr sz="1400" b="1"/>
            </a:lvl3pPr>
            <a:lvl4pPr marL="1101795" indent="0">
              <a:buNone/>
              <a:defRPr sz="1300" b="1"/>
            </a:lvl4pPr>
            <a:lvl5pPr marL="1469060" indent="0">
              <a:buNone/>
              <a:defRPr sz="1300" b="1"/>
            </a:lvl5pPr>
            <a:lvl6pPr marL="1836325" indent="0">
              <a:buNone/>
              <a:defRPr sz="1300" b="1"/>
            </a:lvl6pPr>
            <a:lvl7pPr marL="2203590" indent="0">
              <a:buNone/>
              <a:defRPr sz="1300" b="1"/>
            </a:lvl7pPr>
            <a:lvl8pPr marL="2570856" indent="0">
              <a:buNone/>
              <a:defRPr sz="1300" b="1"/>
            </a:lvl8pPr>
            <a:lvl9pPr marL="2938120" indent="0">
              <a:buNone/>
              <a:defRPr sz="13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2745081" y="2398404"/>
            <a:ext cx="2388577" cy="4357392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14/11/2023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8518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14/11/2023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9893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14/11/2023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778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0194" y="301116"/>
            <a:ext cx="1777830" cy="128148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12757" y="301117"/>
            <a:ext cx="3020902" cy="645468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70194" y="1582599"/>
            <a:ext cx="1777830" cy="5173199"/>
          </a:xfrm>
        </p:spPr>
        <p:txBody>
          <a:bodyPr/>
          <a:lstStyle>
            <a:lvl1pPr marL="0" indent="0">
              <a:buNone/>
              <a:defRPr sz="1100"/>
            </a:lvl1pPr>
            <a:lvl2pPr marL="367265" indent="0">
              <a:buNone/>
              <a:defRPr sz="1000"/>
            </a:lvl2pPr>
            <a:lvl3pPr marL="734530" indent="0">
              <a:buNone/>
              <a:defRPr sz="800"/>
            </a:lvl3pPr>
            <a:lvl4pPr marL="1101795" indent="0">
              <a:buNone/>
              <a:defRPr sz="700"/>
            </a:lvl4pPr>
            <a:lvl5pPr marL="1469060" indent="0">
              <a:buNone/>
              <a:defRPr sz="700"/>
            </a:lvl5pPr>
            <a:lvl6pPr marL="1836325" indent="0">
              <a:buNone/>
              <a:defRPr sz="700"/>
            </a:lvl6pPr>
            <a:lvl7pPr marL="2203590" indent="0">
              <a:buNone/>
              <a:defRPr sz="700"/>
            </a:lvl7pPr>
            <a:lvl8pPr marL="2570856" indent="0">
              <a:buNone/>
              <a:defRPr sz="700"/>
            </a:lvl8pPr>
            <a:lvl9pPr marL="2938120" indent="0">
              <a:buNone/>
              <a:defRPr sz="7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14/11/2023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425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9194" y="5293997"/>
            <a:ext cx="3242310" cy="624986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059194" y="675756"/>
            <a:ext cx="3242310" cy="4537710"/>
          </a:xfrm>
        </p:spPr>
        <p:txBody>
          <a:bodyPr/>
          <a:lstStyle>
            <a:lvl1pPr marL="0" indent="0">
              <a:buNone/>
              <a:defRPr sz="2600"/>
            </a:lvl1pPr>
            <a:lvl2pPr marL="367265" indent="0">
              <a:buNone/>
              <a:defRPr sz="2200"/>
            </a:lvl2pPr>
            <a:lvl3pPr marL="734530" indent="0">
              <a:buNone/>
              <a:defRPr sz="1900"/>
            </a:lvl3pPr>
            <a:lvl4pPr marL="1101795" indent="0">
              <a:buNone/>
              <a:defRPr sz="1600"/>
            </a:lvl4pPr>
            <a:lvl5pPr marL="1469060" indent="0">
              <a:buNone/>
              <a:defRPr sz="1600"/>
            </a:lvl5pPr>
            <a:lvl6pPr marL="1836325" indent="0">
              <a:buNone/>
              <a:defRPr sz="1600"/>
            </a:lvl6pPr>
            <a:lvl7pPr marL="2203590" indent="0">
              <a:buNone/>
              <a:defRPr sz="1600"/>
            </a:lvl7pPr>
            <a:lvl8pPr marL="2570856" indent="0">
              <a:buNone/>
              <a:defRPr sz="1600"/>
            </a:lvl8pPr>
            <a:lvl9pPr marL="2938120" indent="0">
              <a:buNone/>
              <a:defRPr sz="16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059194" y="5918981"/>
            <a:ext cx="3242310" cy="887584"/>
          </a:xfrm>
        </p:spPr>
        <p:txBody>
          <a:bodyPr/>
          <a:lstStyle>
            <a:lvl1pPr marL="0" indent="0">
              <a:buNone/>
              <a:defRPr sz="1100"/>
            </a:lvl1pPr>
            <a:lvl2pPr marL="367265" indent="0">
              <a:buNone/>
              <a:defRPr sz="1000"/>
            </a:lvl2pPr>
            <a:lvl3pPr marL="734530" indent="0">
              <a:buNone/>
              <a:defRPr sz="800"/>
            </a:lvl3pPr>
            <a:lvl4pPr marL="1101795" indent="0">
              <a:buNone/>
              <a:defRPr sz="700"/>
            </a:lvl4pPr>
            <a:lvl5pPr marL="1469060" indent="0">
              <a:buNone/>
              <a:defRPr sz="700"/>
            </a:lvl5pPr>
            <a:lvl6pPr marL="1836325" indent="0">
              <a:buNone/>
              <a:defRPr sz="700"/>
            </a:lvl6pPr>
            <a:lvl7pPr marL="2203590" indent="0">
              <a:buNone/>
              <a:defRPr sz="700"/>
            </a:lvl7pPr>
            <a:lvl8pPr marL="2570856" indent="0">
              <a:buNone/>
              <a:defRPr sz="700"/>
            </a:lvl8pPr>
            <a:lvl9pPr marL="2938120" indent="0">
              <a:buNone/>
              <a:defRPr sz="7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14/11/2023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9352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14/11/2023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063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240436" y="231089"/>
            <a:ext cx="1005716" cy="4912351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223286" y="231089"/>
            <a:ext cx="2927086" cy="4912351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A9B1-33B1-404F-8D45-27BE4582C062}" type="datetimeFigureOut">
              <a:rPr lang="es-ES" smtClean="0"/>
              <a:pPr/>
              <a:t>14/11/2023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23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270195" y="302867"/>
            <a:ext cx="4863464" cy="1260475"/>
          </a:xfrm>
          <a:prstGeom prst="rect">
            <a:avLst/>
          </a:prstGeom>
        </p:spPr>
        <p:txBody>
          <a:bodyPr vert="horz" lIns="73453" tIns="36726" rIns="73453" bIns="36726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70195" y="1764666"/>
            <a:ext cx="4863464" cy="4991132"/>
          </a:xfrm>
          <a:prstGeom prst="rect">
            <a:avLst/>
          </a:prstGeom>
        </p:spPr>
        <p:txBody>
          <a:bodyPr vert="horz" lIns="73453" tIns="36726" rIns="73453" bIns="36726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270194" y="7009644"/>
            <a:ext cx="1260899" cy="402651"/>
          </a:xfrm>
          <a:prstGeom prst="rect">
            <a:avLst/>
          </a:prstGeom>
        </p:spPr>
        <p:txBody>
          <a:bodyPr vert="horz" lIns="73453" tIns="36726" rIns="73453" bIns="36726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9A9B1-33B1-404F-8D45-27BE4582C062}" type="datetimeFigureOut">
              <a:rPr lang="es-ES" smtClean="0"/>
              <a:pPr/>
              <a:t>14/11/2023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846317" y="7009644"/>
            <a:ext cx="1711220" cy="402651"/>
          </a:xfrm>
          <a:prstGeom prst="rect">
            <a:avLst/>
          </a:prstGeom>
        </p:spPr>
        <p:txBody>
          <a:bodyPr vert="horz" lIns="73453" tIns="36726" rIns="73453" bIns="36726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3872761" y="7009644"/>
            <a:ext cx="1260899" cy="402651"/>
          </a:xfrm>
          <a:prstGeom prst="rect">
            <a:avLst/>
          </a:prstGeom>
        </p:spPr>
        <p:txBody>
          <a:bodyPr vert="horz" lIns="73453" tIns="36726" rIns="73453" bIns="36726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83C2A-3DBF-9844-809A-3B6C55DA9A8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7575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67265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5449" indent="-275449" algn="l" defTabSz="367265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96806" indent="-229541" algn="l" defTabSz="367265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8163" indent="-183633" algn="l" defTabSz="367265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85428" indent="-183633" algn="l" defTabSz="367265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2692" indent="-183633" algn="l" defTabSz="367265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9958" indent="-183633" algn="l" defTabSz="367265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87223" indent="-183633" algn="l" defTabSz="367265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54487" indent="-183633" algn="l" defTabSz="367265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21753" indent="-183633" algn="l" defTabSz="367265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3672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7265" algn="l" defTabSz="3672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34530" algn="l" defTabSz="3672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01795" algn="l" defTabSz="3672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9060" algn="l" defTabSz="3672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36325" algn="l" defTabSz="3672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03590" algn="l" defTabSz="3672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856" algn="l" defTabSz="3672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38120" algn="l" defTabSz="3672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/>
          <p:cNvSpPr txBox="1"/>
          <p:nvPr/>
        </p:nvSpPr>
        <p:spPr>
          <a:xfrm>
            <a:off x="4049834" y="6219563"/>
            <a:ext cx="1344496" cy="246730"/>
          </a:xfrm>
          <a:prstGeom prst="rect">
            <a:avLst/>
          </a:prstGeom>
          <a:noFill/>
        </p:spPr>
        <p:txBody>
          <a:bodyPr wrap="square" lIns="91943" tIns="45972" rIns="91943" bIns="45972" rtlCol="0">
            <a:spAutoFit/>
          </a:bodyPr>
          <a:lstStyle/>
          <a:p>
            <a:r>
              <a:rPr lang="ca-ES" sz="1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Plats sense gluten</a:t>
            </a:r>
          </a:p>
        </p:txBody>
      </p:sp>
      <p:pic>
        <p:nvPicPr>
          <p:cNvPr id="16" name="Picture 2" descr="C:\Users\Atlantida2\Desktop\MENÚS DEL DIA\singluten sin fondo blanc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985" y="6257592"/>
            <a:ext cx="175912" cy="173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151379" y="6633319"/>
            <a:ext cx="108645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1100" b="1" dirty="0">
                <a:solidFill>
                  <a:srgbClr val="FF6600"/>
                </a:solidFill>
                <a:latin typeface="Abadi MT Condensed Extra Bold"/>
                <a:cs typeface="Abadi MT Condensed Extra Bold"/>
              </a:rPr>
              <a:t>T’ho portem a casa! A partir de 18€</a:t>
            </a:r>
            <a:endParaRPr lang="ca-ES" sz="1100" dirty="0">
              <a:solidFill>
                <a:srgbClr val="FF6600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1059088" y="6053168"/>
            <a:ext cx="3121983" cy="912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Preu menú 10,50€ </a:t>
            </a:r>
          </a:p>
          <a:p>
            <a:pPr algn="ctr">
              <a:lnSpc>
                <a:spcPct val="110000"/>
              </a:lnSpc>
            </a:pPr>
            <a:r>
              <a:rPr lang="ca-E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Primers plats 5,50€     Segons plats 8€</a:t>
            </a:r>
          </a:p>
          <a:p>
            <a:pPr algn="ctr">
              <a:lnSpc>
                <a:spcPct val="110000"/>
              </a:lnSpc>
            </a:pPr>
            <a:endParaRPr lang="ca-E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ca-ES" sz="11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(Menú del dia fins les 15h o fins acabar existències)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9520" y="-1736958"/>
            <a:ext cx="5443448" cy="746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ca-ES" sz="1300" b="1" spc="302" dirty="0">
              <a:solidFill>
                <a:schemeClr val="accent5">
                  <a:lumMod val="75000"/>
                </a:schemeClr>
              </a:solidFill>
              <a:latin typeface="Abadi MT Condensed Extra Bold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1200" b="1" spc="302" dirty="0">
              <a:solidFill>
                <a:schemeClr val="accent5">
                  <a:lumMod val="75000"/>
                </a:schemeClr>
              </a:solidFill>
              <a:latin typeface="Abadi MT Condensed Extra Bold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r>
              <a:rPr lang="ca-ES" b="1" spc="302" dirty="0">
                <a:solidFill>
                  <a:srgbClr val="FF9C21"/>
                </a:solidFill>
                <a:latin typeface="Gadugi" pitchFamily="34" charset="0"/>
                <a:ea typeface="Gadugi" pitchFamily="34" charset="0"/>
                <a:cs typeface="Abadi MT Condensed Extra Bold"/>
              </a:rPr>
              <a:t>   </a:t>
            </a:r>
          </a:p>
          <a:p>
            <a:pPr algn="ctr">
              <a:lnSpc>
                <a:spcPct val="150000"/>
              </a:lnSpc>
            </a:pPr>
            <a:endParaRPr lang="ca-ES" sz="500" b="1" spc="302" dirty="0">
              <a:solidFill>
                <a:srgbClr val="FF9C21"/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500" b="1" spc="302" dirty="0">
              <a:solidFill>
                <a:schemeClr val="accent6">
                  <a:lumMod val="75000"/>
                </a:schemeClr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1200" b="1" spc="302" dirty="0">
              <a:solidFill>
                <a:schemeClr val="accent6">
                  <a:lumMod val="75000"/>
                </a:schemeClr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1200" b="1" spc="302" dirty="0">
              <a:solidFill>
                <a:schemeClr val="accent6">
                  <a:lumMod val="75000"/>
                </a:schemeClr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1200" b="1" spc="302" dirty="0">
              <a:solidFill>
                <a:schemeClr val="accent6">
                  <a:lumMod val="75000"/>
                </a:schemeClr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1200" b="1" spc="302" dirty="0">
              <a:solidFill>
                <a:schemeClr val="accent6">
                  <a:lumMod val="75000"/>
                </a:schemeClr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1200" b="1" spc="302" dirty="0">
              <a:solidFill>
                <a:schemeClr val="accent6">
                  <a:lumMod val="75000"/>
                </a:schemeClr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1200" b="1" spc="302" dirty="0">
              <a:solidFill>
                <a:schemeClr val="accent6">
                  <a:lumMod val="75000"/>
                </a:schemeClr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1200" b="1" spc="302" dirty="0">
              <a:solidFill>
                <a:schemeClr val="accent6">
                  <a:lumMod val="75000"/>
                </a:schemeClr>
              </a:solidFill>
              <a:latin typeface="Gadugi" pitchFamily="34" charset="0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r>
              <a:rPr lang="ca-ES" sz="1200" b="1" spc="302" dirty="0">
                <a:solidFill>
                  <a:schemeClr val="accent6">
                    <a:lumMod val="75000"/>
                  </a:schemeClr>
                </a:solidFill>
                <a:latin typeface="Gadugi" pitchFamily="34" charset="0"/>
                <a:ea typeface="Gadugi" pitchFamily="34" charset="0"/>
                <a:cs typeface="Abadi MT Condensed Extra Bold"/>
              </a:rPr>
              <a:t>MENÚ 14 NOVEMBRE</a:t>
            </a:r>
            <a:endParaRPr lang="ca-ES" sz="1200" b="1" spc="302" dirty="0">
              <a:solidFill>
                <a:schemeClr val="accent6">
                  <a:lumMod val="75000"/>
                </a:schemeClr>
              </a:solidFill>
              <a:latin typeface="Abadi MT Condensed Extra Bold"/>
              <a:ea typeface="Gadugi" pitchFamily="34" charset="0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endParaRPr lang="ca-ES" sz="300" b="1" dirty="0">
              <a:solidFill>
                <a:srgbClr val="E46C0A"/>
              </a:solidFill>
              <a:latin typeface="Abadi MT Condensed Extra Bold"/>
              <a:cs typeface="Abadi MT Condensed Extra Bold"/>
            </a:endParaRPr>
          </a:p>
          <a:p>
            <a:pPr algn="ctr">
              <a:lnSpc>
                <a:spcPct val="150000"/>
              </a:lnSpc>
            </a:pPr>
            <a:r>
              <a:rPr lang="ca-ES" b="1" dirty="0">
                <a:solidFill>
                  <a:srgbClr val="E46C0A"/>
                </a:solidFill>
                <a:latin typeface="Abadi MT Condensed Extra Bold"/>
                <a:cs typeface="Abadi MT Condensed Extra Bold"/>
              </a:rPr>
              <a:t>PRIMERS</a:t>
            </a:r>
            <a:endParaRPr lang="ca-ES" sz="600" dirty="0">
              <a:solidFill>
                <a:schemeClr val="accent3">
                  <a:lumMod val="50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ct val="150000"/>
              </a:lnSpc>
            </a:pPr>
            <a:r>
              <a:rPr lang="ca-ES" sz="1200" dirty="0">
                <a:ea typeface="Arial"/>
                <a:cs typeface="Arial" panose="020B0604020202020204" pitchFamily="34" charset="0"/>
              </a:rPr>
              <a:t>Amanida amb tonyina en tempura i maionesa de </a:t>
            </a:r>
            <a:r>
              <a:rPr lang="ca-ES" sz="1200" dirty="0" err="1">
                <a:ea typeface="Arial"/>
                <a:cs typeface="Arial" panose="020B0604020202020204" pitchFamily="34" charset="0"/>
              </a:rPr>
              <a:t>wasabi</a:t>
            </a:r>
            <a:endParaRPr lang="ca-ES" sz="1200" dirty="0">
              <a:ea typeface="Arial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ca-ES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Wok d’espaguetis integrals amb verdures i soja</a:t>
            </a:r>
            <a:r>
              <a:rPr lang="ca-ES" sz="1200" dirty="0">
                <a:ea typeface="Arial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ca-ES" sz="1200" dirty="0">
                <a:ea typeface="Arial"/>
                <a:cs typeface="Arial" panose="020B0604020202020204" pitchFamily="34" charset="0"/>
              </a:rPr>
              <a:t>Canelons amb beixamel trufada</a:t>
            </a:r>
          </a:p>
          <a:p>
            <a:pPr algn="ctr">
              <a:lnSpc>
                <a:spcPct val="150000"/>
              </a:lnSpc>
            </a:pPr>
            <a:r>
              <a:rPr lang="ca-ES" sz="1200" dirty="0">
                <a:ea typeface="Arial"/>
                <a:cs typeface="Arial" panose="020B0604020202020204" pitchFamily="34" charset="0"/>
              </a:rPr>
              <a:t>Sopa de peix amb arròs</a:t>
            </a:r>
          </a:p>
          <a:p>
            <a:pPr algn="ctr">
              <a:lnSpc>
                <a:spcPct val="150000"/>
              </a:lnSpc>
            </a:pPr>
            <a:endParaRPr lang="ca-ES" sz="1200" b="1" i="0" u="none" strike="noStrike" kern="1200" cap="none" spc="412" baseline="0" dirty="0">
              <a:solidFill>
                <a:srgbClr val="000000"/>
              </a:solidFill>
              <a:uFillTx/>
              <a:latin typeface="Abadi MT Condensed Extra Bold"/>
            </a:endParaRPr>
          </a:p>
          <a:p>
            <a:pPr algn="ctr"/>
            <a:r>
              <a:rPr lang="ca-ES" sz="1200" b="1" i="0" u="none" strike="noStrike" kern="1200" cap="none" spc="412" baseline="0" dirty="0">
                <a:solidFill>
                  <a:srgbClr val="000000"/>
                </a:solidFill>
                <a:uFillTx/>
                <a:latin typeface="Abadi MT Condensed Extra Bold"/>
              </a:rPr>
              <a:t>SEGONS</a:t>
            </a:r>
            <a:r>
              <a:rPr lang="ca-ES" sz="1200" b="1" i="0" u="none" strike="noStrike" kern="1200" cap="none" spc="412" baseline="0" dirty="0">
                <a:solidFill>
                  <a:srgbClr val="548235"/>
                </a:solidFill>
                <a:uFillTx/>
                <a:latin typeface="Abadi MT Condensed Extra Bold"/>
              </a:rPr>
              <a:t> </a:t>
            </a:r>
            <a:endParaRPr lang="ca-ES" sz="400" dirty="0">
              <a:ea typeface="Arial"/>
              <a:cs typeface="Arial"/>
            </a:endParaRPr>
          </a:p>
          <a:p>
            <a:pPr algn="ctr">
              <a:lnSpc>
                <a:spcPct val="150000"/>
              </a:lnSpc>
            </a:pPr>
            <a:r>
              <a:rPr lang="ca-ES" sz="1200" dirty="0" err="1">
                <a:ea typeface="Arial"/>
                <a:cs typeface="Arial"/>
              </a:rPr>
              <a:t>Fideuà</a:t>
            </a:r>
            <a:r>
              <a:rPr lang="ca-ES" sz="1200" dirty="0">
                <a:ea typeface="Arial"/>
                <a:cs typeface="Arial"/>
              </a:rPr>
              <a:t> marinera amb </a:t>
            </a:r>
            <a:r>
              <a:rPr lang="ca-ES" sz="1200" dirty="0" err="1">
                <a:ea typeface="Arial"/>
                <a:cs typeface="Arial"/>
              </a:rPr>
              <a:t>all-i-oli</a:t>
            </a:r>
            <a:r>
              <a:rPr lang="ca-ES" sz="1200" dirty="0">
                <a:ea typeface="Arial"/>
                <a:cs typeface="Arial"/>
              </a:rPr>
              <a:t> suau</a:t>
            </a:r>
          </a:p>
          <a:p>
            <a:pPr algn="ctr">
              <a:lnSpc>
                <a:spcPct val="150000"/>
              </a:lnSpc>
            </a:pPr>
            <a:r>
              <a:rPr lang="ca-ES" sz="1200" dirty="0">
                <a:ea typeface="Arial"/>
                <a:cs typeface="Arial"/>
              </a:rPr>
              <a:t>Seitons en adob i fregits amb pebrots del Padrón</a:t>
            </a:r>
          </a:p>
          <a:p>
            <a:pPr algn="ctr">
              <a:lnSpc>
                <a:spcPct val="150000"/>
              </a:lnSpc>
            </a:pPr>
            <a:r>
              <a:rPr lang="ca-ES" sz="1200" dirty="0">
                <a:ea typeface="Arial"/>
                <a:cs typeface="Arial"/>
              </a:rPr>
              <a:t>Salmó al cava amb arròs saltat  (supl. +2€)</a:t>
            </a:r>
          </a:p>
          <a:p>
            <a:pPr algn="ctr">
              <a:lnSpc>
                <a:spcPct val="150000"/>
              </a:lnSpc>
            </a:pPr>
            <a:r>
              <a:rPr lang="ca-ES" sz="1200" dirty="0">
                <a:ea typeface="Arial"/>
                <a:cs typeface="Arial"/>
              </a:rPr>
              <a:t>Cuixa de pollastre a la brasa amb patates </a:t>
            </a:r>
            <a:r>
              <a:rPr lang="ca-ES" sz="1200" dirty="0" err="1">
                <a:ea typeface="Arial"/>
                <a:cs typeface="Arial"/>
              </a:rPr>
              <a:t>steak-house</a:t>
            </a:r>
            <a:r>
              <a:rPr lang="ca-ES" sz="1200" dirty="0">
                <a:ea typeface="Arial"/>
                <a:cs typeface="Arial"/>
              </a:rPr>
              <a:t> i </a:t>
            </a:r>
            <a:r>
              <a:rPr lang="ca-ES" sz="1200" dirty="0" err="1">
                <a:ea typeface="Arial"/>
                <a:cs typeface="Arial"/>
              </a:rPr>
              <a:t>all-i-oli</a:t>
            </a:r>
            <a:endParaRPr lang="ca-ES" sz="1200" dirty="0">
              <a:ea typeface="Arial"/>
              <a:cs typeface="Arial"/>
            </a:endParaRPr>
          </a:p>
          <a:p>
            <a:pPr algn="ctr"/>
            <a:endParaRPr lang="es-ES" b="1" dirty="0">
              <a:solidFill>
                <a:srgbClr val="E46C0A"/>
              </a:solidFill>
              <a:latin typeface="Abadi MT Condensed Extra Bold"/>
              <a:cs typeface="Abadi MT Condensed Extra Bold"/>
            </a:endParaRPr>
          </a:p>
          <a:p>
            <a:pPr algn="ctr"/>
            <a:r>
              <a:rPr lang="es-ES" b="1" dirty="0">
                <a:solidFill>
                  <a:srgbClr val="E46C0A"/>
                </a:solidFill>
                <a:latin typeface="Abadi MT Condensed Extra Bold"/>
                <a:cs typeface="Abadi MT Condensed Extra Bold"/>
              </a:rPr>
              <a:t>POSTRES</a:t>
            </a:r>
            <a:r>
              <a:rPr lang="ca-ES" sz="1050" dirty="0">
                <a:latin typeface="Arial"/>
                <a:ea typeface="Arial"/>
                <a:cs typeface="Arial"/>
              </a:rPr>
              <a:t> </a:t>
            </a:r>
          </a:p>
          <a:p>
            <a:pPr algn="ctr" defTabSz="367265">
              <a:lnSpc>
                <a:spcPct val="150000"/>
              </a:lnSpc>
              <a:defRPr/>
            </a:pPr>
            <a:r>
              <a:rPr lang="ca-ES" sz="1200" dirty="0">
                <a:latin typeface="Calibri" panose="020F0502020204030204" pitchFamily="34" charset="0"/>
                <a:ea typeface="Arial"/>
                <a:cs typeface="Calibri" panose="020F0502020204030204" pitchFamily="34" charset="0"/>
              </a:rPr>
              <a:t>Pinya o Tiramisú de préssec</a:t>
            </a:r>
          </a:p>
        </p:txBody>
      </p:sp>
      <p:pic>
        <p:nvPicPr>
          <p:cNvPr id="25" name="Picture 2" descr="N:\CARTAS &amp; MENUS &amp; CARTELES\MENÚS DEL DIA\ATL\Menú del dia ATL\ACTUALES\appmenus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244" y="7088130"/>
            <a:ext cx="872678" cy="368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25 Imagen" descr="http://www.amed.cat/es/img/logo.g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773" y="6897477"/>
            <a:ext cx="872678" cy="461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A46E43BB-A686-F11C-088C-2CD430A250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1736" y="346023"/>
            <a:ext cx="1760375" cy="73367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9A1C55C8-D447-15E9-6563-8DC76A008499}"/>
              </a:ext>
            </a:extLst>
          </p:cNvPr>
          <p:cNvSpPr txBox="1"/>
          <p:nvPr/>
        </p:nvSpPr>
        <p:spPr>
          <a:xfrm>
            <a:off x="4097343" y="6480176"/>
            <a:ext cx="165510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05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Plats vegetarians</a:t>
            </a:r>
          </a:p>
        </p:txBody>
      </p:sp>
      <p:pic>
        <p:nvPicPr>
          <p:cNvPr id="18" name="Imagen 17" descr="Postal «Vegan Logo Leaf - Cool Vegan Logo» de DHSTN | Redbubble">
            <a:extLst>
              <a:ext uri="{FF2B5EF4-FFF2-40B4-BE49-F238E27FC236}">
                <a16:creationId xmlns:a16="http://schemas.microsoft.com/office/drawing/2014/main" id="{9FF7BDBB-C47B-000E-4F21-3A23CDDC12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100" y="6508075"/>
            <a:ext cx="176351" cy="235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Postal «Vegan Logo Leaf - Cool Vegan Logo» de DHSTN | Redbubble">
            <a:extLst>
              <a:ext uri="{FF2B5EF4-FFF2-40B4-BE49-F238E27FC236}">
                <a16:creationId xmlns:a16="http://schemas.microsoft.com/office/drawing/2014/main" id="{42867D42-A731-99A8-FD9B-85AB9583FC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483" y="2318768"/>
            <a:ext cx="176351" cy="2351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58377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Percepción.thmx</Template>
  <TotalTime>52407</TotalTime>
  <Words>115</Words>
  <Application>Microsoft Office PowerPoint</Application>
  <PresentationFormat>Personalizado</PresentationFormat>
  <Paragraphs>36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Abadi MT Condensed Extra Bold</vt:lpstr>
      <vt:lpstr>Arial</vt:lpstr>
      <vt:lpstr>Calibri</vt:lpstr>
      <vt:lpstr>Gadugi</vt:lpstr>
      <vt:lpstr>Tema de Office</vt:lpstr>
      <vt:lpstr>Presentación de PowerPoint</vt:lpstr>
    </vt:vector>
  </TitlesOfParts>
  <Company>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 m</dc:creator>
  <cp:lastModifiedBy>Atlantida2</cp:lastModifiedBy>
  <cp:revision>2817</cp:revision>
  <cp:lastPrinted>2023-11-14T09:08:51Z</cp:lastPrinted>
  <dcterms:created xsi:type="dcterms:W3CDTF">2015-06-10T09:39:15Z</dcterms:created>
  <dcterms:modified xsi:type="dcterms:W3CDTF">2023-11-14T09:40:32Z</dcterms:modified>
</cp:coreProperties>
</file>